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5" r:id="rId1"/>
  </p:sldMasterIdLst>
  <p:notesMasterIdLst>
    <p:notesMasterId r:id="rId16"/>
  </p:notesMasterIdLst>
  <p:handoutMasterIdLst>
    <p:handoutMasterId r:id="rId17"/>
  </p:handoutMasterIdLst>
  <p:sldIdLst>
    <p:sldId id="258" r:id="rId2"/>
    <p:sldId id="394" r:id="rId3"/>
    <p:sldId id="395" r:id="rId4"/>
    <p:sldId id="396" r:id="rId5"/>
    <p:sldId id="387" r:id="rId6"/>
    <p:sldId id="327" r:id="rId7"/>
    <p:sldId id="268" r:id="rId8"/>
    <p:sldId id="264" r:id="rId9"/>
    <p:sldId id="393" r:id="rId10"/>
    <p:sldId id="294" r:id="rId11"/>
    <p:sldId id="390" r:id="rId12"/>
    <p:sldId id="391" r:id="rId13"/>
    <p:sldId id="392" r:id="rId14"/>
    <p:sldId id="389" r:id="rId15"/>
  </p:sldIdLst>
  <p:sldSz cx="12192000" cy="6858000"/>
  <p:notesSz cx="6858000" cy="9144000"/>
  <p:embeddedFontLst>
    <p:embeddedFont>
      <p:font typeface="Noto Sans KR Black" panose="020B0600000101010101" charset="-127"/>
      <p:bold r:id="rId18"/>
    </p:embeddedFont>
    <p:embeddedFont>
      <p:font typeface="Noto Sans KR Light" panose="020B0600000101010101" charset="-127"/>
      <p:regular r:id="rId19"/>
    </p:embeddedFont>
    <p:embeddedFont>
      <p:font typeface="Noto Sans KR Medium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20B0600000101010101" charset="0"/>
      <p:regular r:id="rId25"/>
      <p:bold r:id="rId26"/>
      <p:italic r:id="rId27"/>
      <p:boldItalic r:id="rId28"/>
    </p:embeddedFont>
    <p:embeddedFont>
      <p:font typeface="Montserrat Medium" panose="020B0600000101010101" charset="0"/>
      <p:regular r:id="rId29"/>
      <p:italic r:id="rId30"/>
    </p:embeddedFont>
    <p:embeddedFont>
      <p:font typeface="Montserrat-Bold" panose="00000800000000000000" charset="0"/>
      <p:bold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Slides" id="{3138D0C9-815B-4821-BA3A-ABB0E9C27787}">
          <p14:sldIdLst>
            <p14:sldId id="258"/>
            <p14:sldId id="394"/>
            <p14:sldId id="395"/>
            <p14:sldId id="396"/>
            <p14:sldId id="387"/>
            <p14:sldId id="327"/>
            <p14:sldId id="268"/>
            <p14:sldId id="264"/>
            <p14:sldId id="393"/>
            <p14:sldId id="294"/>
            <p14:sldId id="390"/>
            <p14:sldId id="391"/>
            <p14:sldId id="392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D3"/>
    <a:srgbClr val="FFF2CC"/>
    <a:srgbClr val="FF5757"/>
    <a:srgbClr val="0420AB"/>
    <a:srgbClr val="FFFFFF"/>
    <a:srgbClr val="5E78FA"/>
    <a:srgbClr val="C9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1"/>
    <p:restoredTop sz="96535"/>
  </p:normalViewPr>
  <p:slideViewPr>
    <p:cSldViewPr snapToGrid="0" snapToObjects="1">
      <p:cViewPr varScale="1">
        <p:scale>
          <a:sx n="81" d="100"/>
          <a:sy n="81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3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862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0" r:id="rId2"/>
    <p:sldLayoutId id="2147484011" r:id="rId3"/>
    <p:sldLayoutId id="2147484012" r:id="rId4"/>
    <p:sldLayoutId id="2147484014" r:id="rId5"/>
    <p:sldLayoutId id="2147484032" r:id="rId6"/>
    <p:sldLayoutId id="2147484038" r:id="rId7"/>
    <p:sldLayoutId id="2147484039" r:id="rId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6900" y="3115249"/>
            <a:ext cx="4229100" cy="763249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비둘기 대장</a:t>
            </a:r>
            <a:endParaRPr lang="en-US" dirty="0">
              <a:solidFill>
                <a:schemeClr val="accen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900" y="3980328"/>
            <a:ext cx="3527292" cy="52687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스피로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로봇 프로그래밍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김규민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김인규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문수진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소문주 </a:t>
            </a:r>
            <a:r>
              <a:rPr lang="ko-KR" altLang="en-US" sz="7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그리고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정원영</a:t>
            </a:r>
            <a:endParaRPr lang="en-US" sz="1000" dirty="0">
              <a:solidFill>
                <a:schemeClr val="tx1">
                  <a:alpha val="8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75DD5-201D-45A0-AA37-3849FCCF235C}"/>
              </a:ext>
            </a:extLst>
          </p:cNvPr>
          <p:cNvGrpSpPr/>
          <p:nvPr/>
        </p:nvGrpSpPr>
        <p:grpSpPr>
          <a:xfrm>
            <a:off x="1866900" y="1188625"/>
            <a:ext cx="907037" cy="447914"/>
            <a:chOff x="1866900" y="1188625"/>
            <a:chExt cx="907037" cy="447914"/>
          </a:xfrm>
        </p:grpSpPr>
        <p:sp>
          <p:nvSpPr>
            <p:cNvPr id="6" name="Rectangle 5"/>
            <p:cNvSpPr/>
            <p:nvPr/>
          </p:nvSpPr>
          <p:spPr>
            <a:xfrm>
              <a:off x="1866900" y="1188625"/>
              <a:ext cx="907037" cy="294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4008" rIns="0" rtlCol="0" anchor="ctr"/>
            <a:lstStyle/>
            <a:p>
              <a:pPr algn="ctr"/>
              <a:r>
                <a:rPr lang="en-US" sz="900" dirty="0">
                  <a:latin typeface="Montserrat" charset="0"/>
                  <a:ea typeface="Montserrat" charset="0"/>
                  <a:cs typeface="Montserrat" charset="0"/>
                </a:rPr>
                <a:t>THE ABOUT</a:t>
              </a:r>
            </a:p>
          </p:txBody>
        </p:sp>
        <p:sp>
          <p:nvSpPr>
            <p:cNvPr id="7" name="Right Triangle 6"/>
            <p:cNvSpPr/>
            <p:nvPr/>
          </p:nvSpPr>
          <p:spPr>
            <a:xfrm flipV="1">
              <a:off x="2620256" y="1482859"/>
              <a:ext cx="153680" cy="15368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1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50999" y="2959839"/>
            <a:ext cx="3824111" cy="19933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‘</a:t>
            </a:r>
            <a:r>
              <a:rPr lang="en-US" altLang="ko-KR" sz="1400" dirty="0" err="1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GuGu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’ 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조직 ‘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Duck’ 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Boss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 도널드를 감시하기 위해 </a:t>
            </a:r>
            <a:r>
              <a:rPr lang="ko-KR" altLang="en-US" sz="1400" dirty="0" err="1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문주스피노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박사에게 소형로봇을 만들 것을 명령한다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문주스피노와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인규이푸스는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소형로봇을 만들게 되고 로봇의 </a:t>
            </a:r>
            <a:r>
              <a:rPr lang="ko-KR" altLang="en-US" sz="1400" dirty="0" err="1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코드네임을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Sphero’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정하게 된다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한달 후 ‘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Sphero’</a:t>
            </a:r>
            <a:r>
              <a:rPr lang="ko-KR" altLang="en-US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본격적인 임무를 수행하게 된다</a:t>
            </a:r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378D461-9C62-4B4F-9FBC-1713033C15F7}"/>
              </a:ext>
            </a:extLst>
          </p:cNvPr>
          <p:cNvSpPr txBox="1">
            <a:spLocks/>
          </p:cNvSpPr>
          <p:nvPr/>
        </p:nvSpPr>
        <p:spPr>
          <a:xfrm>
            <a:off x="1651000" y="1334239"/>
            <a:ext cx="5118100" cy="76324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작전명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:</a:t>
            </a: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DUCK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 panose="020F0502020204030204" pitchFamily="34" charset="0"/>
              </a:rPr>
              <a:t>소굴로</a:t>
            </a:r>
          </a:p>
        </p:txBody>
      </p:sp>
      <p:pic>
        <p:nvPicPr>
          <p:cNvPr id="11" name="그림 10" descr="텍스트, iPod, 전자기기, 주차장이(가) 표시된 사진&#10;&#10;자동 생성된 설명">
            <a:extLst>
              <a:ext uri="{FF2B5EF4-FFF2-40B4-BE49-F238E27FC236}">
                <a16:creationId xmlns:a16="http://schemas.microsoft.com/office/drawing/2014/main" id="{9BAD287A-705B-4933-A9E3-C34B5492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67" y="1371894"/>
            <a:ext cx="5809935" cy="41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605A6D-8CA9-4D06-A822-AA4D0111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82" y="1782793"/>
            <a:ext cx="5819619" cy="41142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73BA-FA25-4073-8726-602AC7FE4283}"/>
              </a:ext>
            </a:extLst>
          </p:cNvPr>
          <p:cNvSpPr txBox="1"/>
          <p:nvPr/>
        </p:nvSpPr>
        <p:spPr>
          <a:xfrm>
            <a:off x="1549400" y="1782793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#1 -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근거지로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DUCK </a:t>
            </a:r>
            <a:r>
              <a:rPr lang="ko-KR" altLang="en-US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조직의 근거지로 이동하라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7615B-ADD7-4544-9D94-F188D6355C1A}"/>
              </a:ext>
            </a:extLst>
          </p:cNvPr>
          <p:cNvSpPr txBox="1"/>
          <p:nvPr/>
        </p:nvSpPr>
        <p:spPr>
          <a:xfrm>
            <a:off x="1549400" y="2694984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#2 -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 내부 침입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미로를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통과하여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 내부로 침입하라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96A0B-0F3F-4902-B2B7-CF7C3DA54EDF}"/>
              </a:ext>
            </a:extLst>
          </p:cNvPr>
          <p:cNvSpPr txBox="1"/>
          <p:nvPr/>
        </p:nvSpPr>
        <p:spPr>
          <a:xfrm>
            <a:off x="1549400" y="3607175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#3-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암호를 풀어라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암호를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풀어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 방으로 앞으로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가라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E4BBE-5C72-4A3C-A8DF-6842102110E3}"/>
              </a:ext>
            </a:extLst>
          </p:cNvPr>
          <p:cNvSpPr txBox="1"/>
          <p:nvPr/>
        </p:nvSpPr>
        <p:spPr>
          <a:xfrm>
            <a:off x="1549400" y="4519366"/>
            <a:ext cx="4138982" cy="65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#4- ‘DUCK’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조직의 </a:t>
            </a: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BOSS </a:t>
            </a:r>
            <a:r>
              <a:rPr lang="ko-KR" altLang="en-US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 침입 및 폭탄 설치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문지기를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이기고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‘DUCK’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조직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보스의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방에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침입하라</a:t>
            </a:r>
            <a:r>
              <a:rPr lang="en-US" altLang="ko-KR" sz="1200">
                <a:solidFill>
                  <a:srgbClr val="6C757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b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8A0EA-E7AE-4D69-B681-F8276D2A97F6}"/>
              </a:ext>
            </a:extLst>
          </p:cNvPr>
          <p:cNvSpPr txBox="1"/>
          <p:nvPr/>
        </p:nvSpPr>
        <p:spPr>
          <a:xfrm>
            <a:off x="1549400" y="5431558"/>
            <a:ext cx="4138982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343A4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#5 - “Bump!!”</a:t>
            </a:r>
            <a:endParaRPr lang="ko-KR" altLang="en-US" sz="1400" b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폭탄을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설치하고</a:t>
            </a:r>
            <a:r>
              <a:rPr lang="en-US" altLang="ko-KR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u="none" strike="noStrike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무사히 탈출하라</a:t>
            </a:r>
            <a:r>
              <a:rPr lang="en-US" altLang="ko-KR" sz="1200" b="0" i="0" u="none" strike="noStrike" dirty="0">
                <a:solidFill>
                  <a:srgbClr val="6C757D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736F162-2A85-4A21-982D-A5557FDD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23" y="725683"/>
            <a:ext cx="3134078" cy="804907"/>
          </a:xfrm>
        </p:spPr>
        <p:txBody>
          <a:bodyPr/>
          <a:lstStyle/>
          <a:p>
            <a:r>
              <a:rPr lang="en-US" dirty="0" err="1"/>
              <a:t>Missons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69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289B7-D6F7-4A9B-B39F-EB7BD32C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5" y="1688320"/>
            <a:ext cx="2519775" cy="4335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Title 2">
            <a:extLst>
              <a:ext uri="{FF2B5EF4-FFF2-40B4-BE49-F238E27FC236}">
                <a16:creationId xmlns:a16="http://schemas.microsoft.com/office/drawing/2014/main" id="{50B0DFD4-B283-465C-8340-85C3B2F20A34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Team Communication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8FADEF-F5E5-4965-9D72-416D2804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506" y="1686320"/>
            <a:ext cx="4194928" cy="1962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CFBF57-BCCF-48FE-8D1C-CDA20EC9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649" y="1686320"/>
            <a:ext cx="1576159" cy="221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9E011E-73C1-49F0-A088-368013AE1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833" y="1686320"/>
            <a:ext cx="1177683" cy="221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B51A7E-E5B1-4E10-8993-84B5279C2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649" y="4183431"/>
            <a:ext cx="1595870" cy="159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4C6384B4-C3A5-454B-B543-5C34E577A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06" y="3862929"/>
            <a:ext cx="3389452" cy="21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F38AAA-28DD-41C9-BEE1-E25DAB999CAB}"/>
              </a:ext>
            </a:extLst>
          </p:cNvPr>
          <p:cNvGrpSpPr/>
          <p:nvPr/>
        </p:nvGrpSpPr>
        <p:grpSpPr>
          <a:xfrm>
            <a:off x="1446499" y="1844732"/>
            <a:ext cx="5082746" cy="689227"/>
            <a:chOff x="1267390" y="1467121"/>
            <a:chExt cx="5082746" cy="6892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7C8387-3560-42F9-BE61-F280DD953AC3}"/>
                </a:ext>
              </a:extLst>
            </p:cNvPr>
            <p:cNvSpPr txBox="1"/>
            <p:nvPr/>
          </p:nvSpPr>
          <p:spPr>
            <a:xfrm>
              <a:off x="1267390" y="1467121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5/1 (Sat)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A71C7-278A-4398-9CE8-EA6865AD6566}"/>
                </a:ext>
              </a:extLst>
            </p:cNvPr>
            <p:cNvSpPr txBox="1"/>
            <p:nvPr/>
          </p:nvSpPr>
          <p:spPr>
            <a:xfrm>
              <a:off x="1267390" y="1710264"/>
              <a:ext cx="5082746" cy="4460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과제 주제 결정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팀 이름 결정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간단한 역할 분배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브레인 </a:t>
              </a:r>
              <a:r>
                <a:rPr lang="ko-KR" altLang="en-US" sz="1000" dirty="0" err="1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스토밍</a:t>
              </a:r>
              <a:endPara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580FFA-3597-48E4-AD39-EE703B5A7A7A}"/>
              </a:ext>
            </a:extLst>
          </p:cNvPr>
          <p:cNvGrpSpPr/>
          <p:nvPr/>
        </p:nvGrpSpPr>
        <p:grpSpPr>
          <a:xfrm>
            <a:off x="1446499" y="2756287"/>
            <a:ext cx="5082746" cy="505972"/>
            <a:chOff x="1267390" y="2238899"/>
            <a:chExt cx="5082746" cy="5059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43D958-A35F-4699-9AB7-9060C25F7910}"/>
                </a:ext>
              </a:extLst>
            </p:cNvPr>
            <p:cNvSpPr txBox="1"/>
            <p:nvPr/>
          </p:nvSpPr>
          <p:spPr>
            <a:xfrm>
              <a:off x="1267390" y="2238899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5/4 (Tue)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0CF7D2-25CE-4EC1-AFFA-17C41D883E0A}"/>
                </a:ext>
              </a:extLst>
            </p:cNvPr>
            <p:cNvSpPr txBox="1"/>
            <p:nvPr/>
          </p:nvSpPr>
          <p:spPr>
            <a:xfrm>
              <a:off x="1267390" y="2482042"/>
              <a:ext cx="5082746" cy="2628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역할 분배 확정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5828FB-91B6-4522-958A-1C9A4DB7BBAA}"/>
              </a:ext>
            </a:extLst>
          </p:cNvPr>
          <p:cNvGrpSpPr/>
          <p:nvPr/>
        </p:nvGrpSpPr>
        <p:grpSpPr>
          <a:xfrm>
            <a:off x="1446499" y="3472278"/>
            <a:ext cx="5082746" cy="689227"/>
            <a:chOff x="1267390" y="2238899"/>
            <a:chExt cx="5082746" cy="689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BB3318-AE34-4B94-8F41-FC2883496934}"/>
                </a:ext>
              </a:extLst>
            </p:cNvPr>
            <p:cNvSpPr txBox="1"/>
            <p:nvPr/>
          </p:nvSpPr>
          <p:spPr>
            <a:xfrm>
              <a:off x="1267390" y="2238899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5/8 (Sat)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DF5178-56DF-4CA8-8851-B6AAE6BC7FF8}"/>
                </a:ext>
              </a:extLst>
            </p:cNvPr>
            <p:cNvSpPr txBox="1"/>
            <p:nvPr/>
          </p:nvSpPr>
          <p:spPr>
            <a:xfrm>
              <a:off x="1267390" y="2482042"/>
              <a:ext cx="5082746" cy="4460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문제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재정의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역할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재분배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WBS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일정 계획표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)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작성</a:t>
              </a:r>
              <a:endParaRPr lang="en-US" altLang="ko-KR" sz="100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아이디어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구현 가능성 회의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BBB3C9-CCD3-4E85-96A9-480BE277543F}"/>
              </a:ext>
            </a:extLst>
          </p:cNvPr>
          <p:cNvSpPr/>
          <p:nvPr/>
        </p:nvSpPr>
        <p:spPr>
          <a:xfrm>
            <a:off x="5180841" y="1819253"/>
            <a:ext cx="6346436" cy="3791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모임 활동 영상 별첨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336AE-D607-41F3-9AC4-85A1331FD546}"/>
              </a:ext>
            </a:extLst>
          </p:cNvPr>
          <p:cNvGrpSpPr/>
          <p:nvPr/>
        </p:nvGrpSpPr>
        <p:grpSpPr>
          <a:xfrm>
            <a:off x="1446499" y="4383272"/>
            <a:ext cx="5082746" cy="504561"/>
            <a:chOff x="1267390" y="2238899"/>
            <a:chExt cx="5082746" cy="5045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E72779-D6A3-4B64-9D7A-FE5F09431B81}"/>
                </a:ext>
              </a:extLst>
            </p:cNvPr>
            <p:cNvSpPr txBox="1"/>
            <p:nvPr/>
          </p:nvSpPr>
          <p:spPr>
            <a:xfrm>
              <a:off x="1267390" y="2238899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5/9 (Sun)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400179-893C-4D6E-B6C5-1067C51EA5FE}"/>
                </a:ext>
              </a:extLst>
            </p:cNvPr>
            <p:cNvSpPr txBox="1"/>
            <p:nvPr/>
          </p:nvSpPr>
          <p:spPr>
            <a:xfrm>
              <a:off x="1267390" y="2482042"/>
              <a:ext cx="5082746" cy="26141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과제 진행내용 점검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미로제작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err="1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스피로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프로그래밍</a:t>
              </a:r>
              <a:endPara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25D5FB-7204-4D59-A35A-92F336D7506F}"/>
              </a:ext>
            </a:extLst>
          </p:cNvPr>
          <p:cNvGrpSpPr/>
          <p:nvPr/>
        </p:nvGrpSpPr>
        <p:grpSpPr>
          <a:xfrm>
            <a:off x="1446499" y="5104918"/>
            <a:ext cx="5082746" cy="505972"/>
            <a:chOff x="1267390" y="2238899"/>
            <a:chExt cx="5082746" cy="5059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A7C97B-E2CA-493D-BF3D-444F9F5ECF76}"/>
                </a:ext>
              </a:extLst>
            </p:cNvPr>
            <p:cNvSpPr txBox="1"/>
            <p:nvPr/>
          </p:nvSpPr>
          <p:spPr>
            <a:xfrm>
              <a:off x="1267390" y="2238899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5/14 (Fri)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1969A8-7226-45D7-830D-5F7E6693DF0D}"/>
                </a:ext>
              </a:extLst>
            </p:cNvPr>
            <p:cNvSpPr txBox="1"/>
            <p:nvPr/>
          </p:nvSpPr>
          <p:spPr>
            <a:xfrm>
              <a:off x="1267390" y="2482042"/>
              <a:ext cx="5082746" cy="2628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과제 발표 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ppt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최종 점검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발표 준비</a:t>
              </a:r>
            </a:p>
          </p:txBody>
        </p:sp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F1DC5C6C-88A6-4AAF-BE9E-C5F6034B2DFF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Team Activity History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98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6900" y="3115249"/>
            <a:ext cx="4229100" cy="763249"/>
          </a:xfrm>
        </p:spPr>
        <p:txBody>
          <a:bodyPr/>
          <a:lstStyle/>
          <a:p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Fin</a:t>
            </a:r>
            <a:r>
              <a:rPr lang="en-US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A5FDC-760B-4548-A618-D4C3B0CA9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36" y="1421888"/>
            <a:ext cx="3703328" cy="40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C8387-3560-42F9-BE61-F280DD953AC3}"/>
              </a:ext>
            </a:extLst>
          </p:cNvPr>
          <p:cNvSpPr txBox="1"/>
          <p:nvPr/>
        </p:nvSpPr>
        <p:spPr>
          <a:xfrm>
            <a:off x="5063827" y="3316533"/>
            <a:ext cx="2064345" cy="33573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로봇 프로그래밍</a:t>
            </a:r>
            <a:endParaRPr 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1DC5C6C-88A6-4AAF-BE9E-C5F6034B2DFF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Systemic thinking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B5218-220A-4BA3-A973-809FFC2C38BE}"/>
              </a:ext>
            </a:extLst>
          </p:cNvPr>
          <p:cNvSpPr txBox="1"/>
          <p:nvPr/>
        </p:nvSpPr>
        <p:spPr>
          <a:xfrm>
            <a:off x="3750839" y="4310076"/>
            <a:ext cx="4690320" cy="3361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Sphero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edu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Gyro sensor, Light sensor, IR sensor, LED matrix</a:t>
            </a:r>
            <a:endParaRPr 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BDB7D-FE63-4268-BE37-0FD5C61DBD3A}"/>
              </a:ext>
            </a:extLst>
          </p:cNvPr>
          <p:cNvSpPr txBox="1"/>
          <p:nvPr/>
        </p:nvSpPr>
        <p:spPr>
          <a:xfrm>
            <a:off x="3750839" y="1929248"/>
            <a:ext cx="4690320" cy="6131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Sphero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edu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앱 숙련도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javascript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숙련도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프로그래밍적 사고 친화도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로봇 프로그래밍 이해도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대한 이해도</a:t>
            </a:r>
            <a:endParaRPr lang="en-US"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C42C2DC-3ADF-472D-810C-3E25D3EC414A}"/>
              </a:ext>
            </a:extLst>
          </p:cNvPr>
          <p:cNvCxnSpPr>
            <a:cxnSpLocks/>
          </p:cNvCxnSpPr>
          <p:nvPr/>
        </p:nvCxnSpPr>
        <p:spPr>
          <a:xfrm>
            <a:off x="6096000" y="3759200"/>
            <a:ext cx="0" cy="466399"/>
          </a:xfrm>
          <a:prstGeom prst="straightConnector1">
            <a:avLst/>
          </a:prstGeom>
          <a:ln w="57150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94154-3FB3-4230-969B-2E0F1EC333DD}"/>
              </a:ext>
            </a:extLst>
          </p:cNvPr>
          <p:cNvCxnSpPr>
            <a:cxnSpLocks/>
          </p:cNvCxnSpPr>
          <p:nvPr/>
        </p:nvCxnSpPr>
        <p:spPr>
          <a:xfrm flipV="1">
            <a:off x="6096000" y="2743201"/>
            <a:ext cx="0" cy="419099"/>
          </a:xfrm>
          <a:prstGeom prst="straightConnector1">
            <a:avLst/>
          </a:prstGeom>
          <a:ln w="57150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C8387-3560-42F9-BE61-F280DD953AC3}"/>
              </a:ext>
            </a:extLst>
          </p:cNvPr>
          <p:cNvSpPr txBox="1"/>
          <p:nvPr/>
        </p:nvSpPr>
        <p:spPr>
          <a:xfrm>
            <a:off x="2968978" y="2653594"/>
            <a:ext cx="6287911" cy="40607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융합시스템공학입문 수업의 과제에서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스피로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로봇 프로그래밍을 하기로 조원들과 결정했다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1DC5C6C-88A6-4AAF-BE9E-C5F6034B2DFF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What’s</a:t>
            </a:r>
            <a:r>
              <a:rPr lang="ko-KR" altLang="en-US" sz="3200" dirty="0"/>
              <a:t> </a:t>
            </a:r>
            <a:r>
              <a:rPr lang="en-US" altLang="ko-KR" sz="3200" dirty="0"/>
              <a:t>our</a:t>
            </a:r>
            <a:r>
              <a:rPr lang="ko-KR" altLang="en-US" sz="3200" dirty="0"/>
              <a:t> </a:t>
            </a:r>
            <a:r>
              <a:rPr lang="en-US" altLang="ko-KR" sz="3200" dirty="0"/>
              <a:t>problem</a:t>
            </a:r>
            <a:r>
              <a:rPr lang="en-US" sz="32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2DFC7-4AD0-4E98-B0BB-42CDF38237DE}"/>
              </a:ext>
            </a:extLst>
          </p:cNvPr>
          <p:cNvSpPr txBox="1"/>
          <p:nvPr/>
        </p:nvSpPr>
        <p:spPr>
          <a:xfrm>
            <a:off x="3048000" y="3295197"/>
            <a:ext cx="6096000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 과제는 프로그래밍을 해 본 사람이 아니면 쉽게 시도하기 어려워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C4F2C-CE00-4D69-AFDC-EEB3092AFE7F}"/>
              </a:ext>
            </a:extLst>
          </p:cNvPr>
          <p:cNvSpPr txBox="1"/>
          <p:nvPr/>
        </p:nvSpPr>
        <p:spPr>
          <a:xfrm>
            <a:off x="3048000" y="3936799"/>
            <a:ext cx="6096000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우리 조원중에는 프로그래밍을 처음 접해보는 조원이 많다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34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1DC5C6C-88A6-4AAF-BE9E-C5F6034B2DFF}"/>
              </a:ext>
            </a:extLst>
          </p:cNvPr>
          <p:cNvSpPr txBox="1">
            <a:spLocks/>
          </p:cNvSpPr>
          <p:nvPr/>
        </p:nvSpPr>
        <p:spPr>
          <a:xfrm>
            <a:off x="1348425" y="485174"/>
            <a:ext cx="6632272" cy="66990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What we need to do</a:t>
            </a:r>
            <a:r>
              <a:rPr lang="en-US" sz="32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98DF-552C-45DA-9BA1-9C29C34A2ECA}"/>
              </a:ext>
            </a:extLst>
          </p:cNvPr>
          <p:cNvSpPr txBox="1"/>
          <p:nvPr/>
        </p:nvSpPr>
        <p:spPr>
          <a:xfrm>
            <a:off x="1659464" y="5683605"/>
            <a:ext cx="887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작은 것이라도 직접 프로그래밍 해 보는 기회를 가짐으로서 프로그래밍적 사고를 향상</a:t>
            </a:r>
            <a:endParaRPr lang="ko-KR" altLang="en-US" sz="1400" b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750AD-EBC0-4CE0-A91C-1FD2B6EA3628}"/>
              </a:ext>
            </a:extLst>
          </p:cNvPr>
          <p:cNvSpPr txBox="1"/>
          <p:nvPr/>
        </p:nvSpPr>
        <p:spPr>
          <a:xfrm>
            <a:off x="3298827" y="3316533"/>
            <a:ext cx="559434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b"/>
            <a:r>
              <a:rPr lang="ko-KR" altLang="en-US" sz="1200" dirty="0"/>
              <a:t>프로그래밍에 </a:t>
            </a:r>
            <a:r>
              <a:rPr lang="ko-KR" altLang="en-US" sz="1200" dirty="0" err="1"/>
              <a:t>익숙해지기</a:t>
            </a:r>
            <a:r>
              <a:rPr lang="ko-KR" altLang="en-US" sz="1200" dirty="0"/>
              <a:t> 위해</a:t>
            </a:r>
            <a:r>
              <a:rPr lang="en-US" altLang="ko-KR" sz="1200" dirty="0"/>
              <a:t>, </a:t>
            </a:r>
            <a:r>
              <a:rPr lang="ko-KR" altLang="en-US" sz="1200" dirty="0"/>
              <a:t>조원들과 함께 </a:t>
            </a:r>
            <a:r>
              <a:rPr lang="ko-KR" altLang="en-US" sz="1200" dirty="0" err="1"/>
              <a:t>스피로를</a:t>
            </a:r>
            <a:r>
              <a:rPr lang="ko-KR" altLang="en-US" sz="1200" dirty="0"/>
              <a:t> 활용한 프로그래밍 해보기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A6B26-B28E-427B-816C-D08CC7B11DD6}"/>
              </a:ext>
            </a:extLst>
          </p:cNvPr>
          <p:cNvSpPr txBox="1"/>
          <p:nvPr/>
        </p:nvSpPr>
        <p:spPr>
          <a:xfrm>
            <a:off x="2779865" y="4310076"/>
            <a:ext cx="6632269" cy="5967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">
              <a:lnSpc>
                <a:spcPct val="150000"/>
              </a:lnSpc>
            </a:pPr>
            <a:r>
              <a:rPr lang="ko-KR" altLang="en-US" sz="1200" dirty="0" err="1"/>
              <a:t>스피로</a:t>
            </a:r>
            <a:r>
              <a:rPr lang="ko-KR" altLang="en-US" sz="1200" dirty="0"/>
              <a:t> 프로그래밍을 위해 필요한 </a:t>
            </a:r>
            <a:r>
              <a:rPr lang="en-US" altLang="ko-KR" sz="1200" dirty="0"/>
              <a:t>block-based coding or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 </a:t>
            </a:r>
            <a:r>
              <a:rPr lang="ko-KR" altLang="en-US" sz="1200" dirty="0"/>
              <a:t>프로그래밍 방법을 익히자</a:t>
            </a:r>
            <a:br>
              <a:rPr lang="ko-KR" altLang="en-US" sz="1200" dirty="0"/>
            </a:br>
            <a:r>
              <a:rPr lang="ko-KR" altLang="en-US" sz="1200" dirty="0"/>
              <a:t>프로그램의 </a:t>
            </a:r>
            <a:r>
              <a:rPr lang="en-US" altLang="ko-KR" sz="1200" dirty="0"/>
              <a:t>flow chart</a:t>
            </a:r>
            <a:r>
              <a:rPr lang="ko-KR" altLang="en-US" sz="1200" dirty="0"/>
              <a:t>를 그리는 연습을 해보자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8321D-DEBC-41B2-BA50-11CC36A5DBB5}"/>
              </a:ext>
            </a:extLst>
          </p:cNvPr>
          <p:cNvSpPr txBox="1"/>
          <p:nvPr/>
        </p:nvSpPr>
        <p:spPr>
          <a:xfrm>
            <a:off x="3069218" y="1929248"/>
            <a:ext cx="6053561" cy="6138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로봇 프로그래밍에 대한 부담감을 줄이기 위해 스토리텔링 방식으로 재밌게 풀어보자</a:t>
            </a:r>
            <a:br>
              <a:rPr lang="ko-KR" altLang="en-US" sz="1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우리가 어떤 것을 프로그래밍해야 할 지 브레인스토밍 해보자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CA8D7F-9505-4B5A-8163-EC1879F74D40}"/>
              </a:ext>
            </a:extLst>
          </p:cNvPr>
          <p:cNvCxnSpPr>
            <a:cxnSpLocks/>
          </p:cNvCxnSpPr>
          <p:nvPr/>
        </p:nvCxnSpPr>
        <p:spPr>
          <a:xfrm>
            <a:off x="6096000" y="3759200"/>
            <a:ext cx="0" cy="466399"/>
          </a:xfrm>
          <a:prstGeom prst="straightConnector1">
            <a:avLst/>
          </a:prstGeom>
          <a:ln w="57150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29682-A69A-4BAA-94A4-C30A68FA7FEA}"/>
              </a:ext>
            </a:extLst>
          </p:cNvPr>
          <p:cNvCxnSpPr>
            <a:cxnSpLocks/>
          </p:cNvCxnSpPr>
          <p:nvPr/>
        </p:nvCxnSpPr>
        <p:spPr>
          <a:xfrm flipV="1">
            <a:off x="6096000" y="2743201"/>
            <a:ext cx="0" cy="419099"/>
          </a:xfrm>
          <a:prstGeom prst="straightConnector1">
            <a:avLst/>
          </a:prstGeom>
          <a:ln w="57150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7ED61E-4B30-4727-9C3F-56F8D23F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48" y="706678"/>
            <a:ext cx="8868504" cy="54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35333B-5E79-4C63-B6DE-5E7D98560E21}"/>
              </a:ext>
            </a:extLst>
          </p:cNvPr>
          <p:cNvGrpSpPr/>
          <p:nvPr/>
        </p:nvGrpSpPr>
        <p:grpSpPr>
          <a:xfrm>
            <a:off x="6096000" y="1249776"/>
            <a:ext cx="4589973" cy="610409"/>
            <a:chOff x="6096000" y="1166924"/>
            <a:chExt cx="4589973" cy="61040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7F38A89-8C21-4BD3-B50F-174E87C22413}"/>
                </a:ext>
              </a:extLst>
            </p:cNvPr>
            <p:cNvGrpSpPr/>
            <p:nvPr/>
          </p:nvGrpSpPr>
          <p:grpSpPr>
            <a:xfrm>
              <a:off x="7097356" y="1192052"/>
              <a:ext cx="3588617" cy="560153"/>
              <a:chOff x="7097356" y="1152748"/>
              <a:chExt cx="3588617" cy="56015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097356" y="1152748"/>
                <a:ext cx="3588617" cy="26981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ko-KR" altLang="en-US" sz="1600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김규민</a:t>
                </a:r>
                <a:endParaRPr lang="en-US" sz="1600" dirty="0">
                  <a:solidFill>
                    <a:schemeClr val="accent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097356" y="1435902"/>
                <a:ext cx="35886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PG1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설계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개발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발표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자료조사 </a:t>
                </a:r>
                <a:r>
                  <a:rPr lang="ko-KR" altLang="en-US" sz="1200" b="0" i="0" u="none" strike="noStrike" dirty="0" err="1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서폿</a:t>
                </a:r>
                <a:endParaRPr lang="ko-KR" altLang="en-US" sz="700" b="0" dirty="0"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A3037C9-57EF-4EF4-B48B-299674799875}"/>
                </a:ext>
              </a:extLst>
            </p:cNvPr>
            <p:cNvGrpSpPr/>
            <p:nvPr/>
          </p:nvGrpSpPr>
          <p:grpSpPr>
            <a:xfrm>
              <a:off x="6096000" y="1166924"/>
              <a:ext cx="610409" cy="610409"/>
              <a:chOff x="6096000" y="1181100"/>
              <a:chExt cx="610409" cy="61040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6096000" y="1181100"/>
                <a:ext cx="610409" cy="610409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tlCol="0" anchor="ctr"/>
              <a:lstStyle/>
              <a:p>
                <a:pPr algn="ctr"/>
                <a:endParaRPr lang="en-US" sz="4400" dirty="0"/>
              </a:p>
            </p:txBody>
          </p:sp>
          <p:sp>
            <p:nvSpPr>
              <p:cNvPr id="24" name="Shape 3612"/>
              <p:cNvSpPr/>
              <p:nvPr/>
            </p:nvSpPr>
            <p:spPr>
              <a:xfrm>
                <a:off x="6317923" y="1435902"/>
                <a:ext cx="204797" cy="13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"/>
                    </a:moveTo>
                    <a:cubicBezTo>
                      <a:pt x="21600" y="323"/>
                      <a:pt x="21380" y="0"/>
                      <a:pt x="21109" y="0"/>
                    </a:cubicBezTo>
                    <a:cubicBezTo>
                      <a:pt x="20969" y="0"/>
                      <a:pt x="20845" y="88"/>
                      <a:pt x="20755" y="226"/>
                    </a:cubicBezTo>
                    <a:lnTo>
                      <a:pt x="20754" y="223"/>
                    </a:lnTo>
                    <a:lnTo>
                      <a:pt x="7848" y="19853"/>
                    </a:lnTo>
                    <a:lnTo>
                      <a:pt x="838" y="9571"/>
                    </a:lnTo>
                    <a:cubicBezTo>
                      <a:pt x="749" y="9441"/>
                      <a:pt x="626" y="9360"/>
                      <a:pt x="491" y="9360"/>
                    </a:cubicBezTo>
                    <a:cubicBezTo>
                      <a:pt x="220" y="9360"/>
                      <a:pt x="0" y="9683"/>
                      <a:pt x="0" y="10080"/>
                    </a:cubicBezTo>
                    <a:cubicBezTo>
                      <a:pt x="0" y="10279"/>
                      <a:pt x="55" y="10459"/>
                      <a:pt x="144" y="10589"/>
                    </a:cubicBezTo>
                    <a:lnTo>
                      <a:pt x="7507" y="21390"/>
                    </a:lnTo>
                    <a:cubicBezTo>
                      <a:pt x="7596" y="21520"/>
                      <a:pt x="7719" y="21600"/>
                      <a:pt x="7855" y="21600"/>
                    </a:cubicBezTo>
                    <a:cubicBezTo>
                      <a:pt x="7995" y="21600"/>
                      <a:pt x="8119" y="21513"/>
                      <a:pt x="8208" y="21376"/>
                    </a:cubicBezTo>
                    <a:lnTo>
                      <a:pt x="8210" y="21377"/>
                    </a:lnTo>
                    <a:lnTo>
                      <a:pt x="21465" y="1217"/>
                    </a:lnTo>
                    <a:lnTo>
                      <a:pt x="21462" y="1215"/>
                    </a:lnTo>
                    <a:cubicBezTo>
                      <a:pt x="21547" y="1087"/>
                      <a:pt x="21600" y="913"/>
                      <a:pt x="21600" y="72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AF2155-B665-4E28-9882-52FD8E74930D}"/>
              </a:ext>
            </a:extLst>
          </p:cNvPr>
          <p:cNvGrpSpPr/>
          <p:nvPr/>
        </p:nvGrpSpPr>
        <p:grpSpPr>
          <a:xfrm>
            <a:off x="6096000" y="2240812"/>
            <a:ext cx="5220934" cy="610409"/>
            <a:chOff x="6096000" y="1166924"/>
            <a:chExt cx="5220934" cy="6104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597AD7-D665-40C8-9A3F-D0A3A8BB81D1}"/>
                </a:ext>
              </a:extLst>
            </p:cNvPr>
            <p:cNvGrpSpPr/>
            <p:nvPr/>
          </p:nvGrpSpPr>
          <p:grpSpPr>
            <a:xfrm>
              <a:off x="7097356" y="1192052"/>
              <a:ext cx="4219578" cy="560153"/>
              <a:chOff x="7097356" y="1152748"/>
              <a:chExt cx="4219578" cy="56015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F2E493-454E-444D-BCD3-E3164E12F64F}"/>
                  </a:ext>
                </a:extLst>
              </p:cNvPr>
              <p:cNvSpPr txBox="1"/>
              <p:nvPr/>
            </p:nvSpPr>
            <p:spPr>
              <a:xfrm>
                <a:off x="7097356" y="1152748"/>
                <a:ext cx="3588617" cy="26981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ko-KR" altLang="en-US" sz="1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김인규</a:t>
                </a:r>
                <a:endParaRPr lang="en-US" sz="1600" dirty="0">
                  <a:solidFill>
                    <a:schemeClr val="accent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765A8-BD35-4FC7-90D4-48DADE3D6934}"/>
                  </a:ext>
                </a:extLst>
              </p:cNvPr>
              <p:cNvSpPr txBox="1"/>
              <p:nvPr/>
            </p:nvSpPr>
            <p:spPr>
              <a:xfrm>
                <a:off x="7097356" y="1435902"/>
                <a:ext cx="4219578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PG2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설계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개발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구현가능성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검수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프로그래밍</a:t>
                </a:r>
                <a:r>
                  <a:rPr lang="en-US" altLang="ko-KR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 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지도</a:t>
                </a:r>
                <a:r>
                  <a:rPr lang="en-US" altLang="ko-KR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영상 편집</a:t>
                </a:r>
                <a:endParaRPr lang="ko-KR" altLang="en-US" sz="700" b="0" dirty="0"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9F33F86-00F4-4866-A2F0-7ABBF929D499}"/>
                </a:ext>
              </a:extLst>
            </p:cNvPr>
            <p:cNvGrpSpPr/>
            <p:nvPr/>
          </p:nvGrpSpPr>
          <p:grpSpPr>
            <a:xfrm>
              <a:off x="6096000" y="1166924"/>
              <a:ext cx="610409" cy="610409"/>
              <a:chOff x="6096000" y="1181100"/>
              <a:chExt cx="610409" cy="610409"/>
            </a:xfrm>
          </p:grpSpPr>
          <p:sp>
            <p:nvSpPr>
              <p:cNvPr id="34" name="Oval 5">
                <a:extLst>
                  <a:ext uri="{FF2B5EF4-FFF2-40B4-BE49-F238E27FC236}">
                    <a16:creationId xmlns:a16="http://schemas.microsoft.com/office/drawing/2014/main" id="{BD5BF2FE-DACD-4CA5-9157-4680E8158FF1}"/>
                  </a:ext>
                </a:extLst>
              </p:cNvPr>
              <p:cNvSpPr/>
              <p:nvPr/>
            </p:nvSpPr>
            <p:spPr>
              <a:xfrm>
                <a:off x="6096000" y="1181100"/>
                <a:ext cx="610409" cy="610409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tlCol="0" anchor="ctr"/>
              <a:lstStyle/>
              <a:p>
                <a:pPr algn="ctr"/>
                <a:endParaRPr lang="en-US" sz="4400" dirty="0"/>
              </a:p>
            </p:txBody>
          </p:sp>
          <p:sp>
            <p:nvSpPr>
              <p:cNvPr id="35" name="Shape 3612">
                <a:extLst>
                  <a:ext uri="{FF2B5EF4-FFF2-40B4-BE49-F238E27FC236}">
                    <a16:creationId xmlns:a16="http://schemas.microsoft.com/office/drawing/2014/main" id="{3D4A94B9-1D61-4024-8D45-6881BA4236DD}"/>
                  </a:ext>
                </a:extLst>
              </p:cNvPr>
              <p:cNvSpPr/>
              <p:nvPr/>
            </p:nvSpPr>
            <p:spPr>
              <a:xfrm>
                <a:off x="6317923" y="1435902"/>
                <a:ext cx="204797" cy="13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"/>
                    </a:moveTo>
                    <a:cubicBezTo>
                      <a:pt x="21600" y="323"/>
                      <a:pt x="21380" y="0"/>
                      <a:pt x="21109" y="0"/>
                    </a:cubicBezTo>
                    <a:cubicBezTo>
                      <a:pt x="20969" y="0"/>
                      <a:pt x="20845" y="88"/>
                      <a:pt x="20755" y="226"/>
                    </a:cubicBezTo>
                    <a:lnTo>
                      <a:pt x="20754" y="223"/>
                    </a:lnTo>
                    <a:lnTo>
                      <a:pt x="7848" y="19853"/>
                    </a:lnTo>
                    <a:lnTo>
                      <a:pt x="838" y="9571"/>
                    </a:lnTo>
                    <a:cubicBezTo>
                      <a:pt x="749" y="9441"/>
                      <a:pt x="626" y="9360"/>
                      <a:pt x="491" y="9360"/>
                    </a:cubicBezTo>
                    <a:cubicBezTo>
                      <a:pt x="220" y="9360"/>
                      <a:pt x="0" y="9683"/>
                      <a:pt x="0" y="10080"/>
                    </a:cubicBezTo>
                    <a:cubicBezTo>
                      <a:pt x="0" y="10279"/>
                      <a:pt x="55" y="10459"/>
                      <a:pt x="144" y="10589"/>
                    </a:cubicBezTo>
                    <a:lnTo>
                      <a:pt x="7507" y="21390"/>
                    </a:lnTo>
                    <a:cubicBezTo>
                      <a:pt x="7596" y="21520"/>
                      <a:pt x="7719" y="21600"/>
                      <a:pt x="7855" y="21600"/>
                    </a:cubicBezTo>
                    <a:cubicBezTo>
                      <a:pt x="7995" y="21600"/>
                      <a:pt x="8119" y="21513"/>
                      <a:pt x="8208" y="21376"/>
                    </a:cubicBezTo>
                    <a:lnTo>
                      <a:pt x="8210" y="21377"/>
                    </a:lnTo>
                    <a:lnTo>
                      <a:pt x="21465" y="1217"/>
                    </a:lnTo>
                    <a:lnTo>
                      <a:pt x="21462" y="1215"/>
                    </a:lnTo>
                    <a:cubicBezTo>
                      <a:pt x="21547" y="1087"/>
                      <a:pt x="21600" y="913"/>
                      <a:pt x="21600" y="72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BF2A84-6314-43A4-B479-E1423E86D7E1}"/>
              </a:ext>
            </a:extLst>
          </p:cNvPr>
          <p:cNvGrpSpPr/>
          <p:nvPr/>
        </p:nvGrpSpPr>
        <p:grpSpPr>
          <a:xfrm>
            <a:off x="6096000" y="3231848"/>
            <a:ext cx="4589973" cy="610409"/>
            <a:chOff x="6096000" y="1166924"/>
            <a:chExt cx="4589973" cy="61040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9586634-7D98-48AE-8F1A-5C46F309B253}"/>
                </a:ext>
              </a:extLst>
            </p:cNvPr>
            <p:cNvGrpSpPr/>
            <p:nvPr/>
          </p:nvGrpSpPr>
          <p:grpSpPr>
            <a:xfrm>
              <a:off x="7097356" y="1192052"/>
              <a:ext cx="3588617" cy="560153"/>
              <a:chOff x="7097356" y="1152748"/>
              <a:chExt cx="3588617" cy="56015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B649BD-78FC-41EB-AA5C-BDBE0141206F}"/>
                  </a:ext>
                </a:extLst>
              </p:cNvPr>
              <p:cNvSpPr txBox="1"/>
              <p:nvPr/>
            </p:nvSpPr>
            <p:spPr>
              <a:xfrm>
                <a:off x="7097356" y="1152748"/>
                <a:ext cx="3588617" cy="26981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ko-KR" altLang="en-US" sz="1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문수진</a:t>
                </a:r>
                <a:endParaRPr lang="en-US" sz="1600" dirty="0">
                  <a:solidFill>
                    <a:schemeClr val="accent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27008B-3820-4AFD-B5FC-ABC1B33FFADF}"/>
                  </a:ext>
                </a:extLst>
              </p:cNvPr>
              <p:cNvSpPr txBox="1"/>
              <p:nvPr/>
            </p:nvSpPr>
            <p:spPr>
              <a:xfrm>
                <a:off x="7097356" y="1435902"/>
                <a:ext cx="3588617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PG3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설계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개발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스토리 기획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 err="1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웹기획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미로 설계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CB1FD96-1CAA-4525-8F6C-3EB8092831DE}"/>
                </a:ext>
              </a:extLst>
            </p:cNvPr>
            <p:cNvGrpSpPr/>
            <p:nvPr/>
          </p:nvGrpSpPr>
          <p:grpSpPr>
            <a:xfrm>
              <a:off x="6096000" y="1166924"/>
              <a:ext cx="610409" cy="610409"/>
              <a:chOff x="6096000" y="1181100"/>
              <a:chExt cx="610409" cy="610409"/>
            </a:xfrm>
          </p:grpSpPr>
          <p:sp>
            <p:nvSpPr>
              <p:cNvPr id="41" name="Oval 5">
                <a:extLst>
                  <a:ext uri="{FF2B5EF4-FFF2-40B4-BE49-F238E27FC236}">
                    <a16:creationId xmlns:a16="http://schemas.microsoft.com/office/drawing/2014/main" id="{457A05C2-3568-4FAC-99B7-8B3DF8D11339}"/>
                  </a:ext>
                </a:extLst>
              </p:cNvPr>
              <p:cNvSpPr/>
              <p:nvPr/>
            </p:nvSpPr>
            <p:spPr>
              <a:xfrm>
                <a:off x="6096000" y="1181100"/>
                <a:ext cx="610409" cy="610409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tlCol="0" anchor="ctr"/>
              <a:lstStyle/>
              <a:p>
                <a:pPr algn="ctr"/>
                <a:endParaRPr lang="en-US" sz="4400" dirty="0"/>
              </a:p>
            </p:txBody>
          </p:sp>
          <p:sp>
            <p:nvSpPr>
              <p:cNvPr id="42" name="Shape 3612">
                <a:extLst>
                  <a:ext uri="{FF2B5EF4-FFF2-40B4-BE49-F238E27FC236}">
                    <a16:creationId xmlns:a16="http://schemas.microsoft.com/office/drawing/2014/main" id="{D3F54CF7-E0C4-4472-A0D6-DEC34DF133AE}"/>
                  </a:ext>
                </a:extLst>
              </p:cNvPr>
              <p:cNvSpPr/>
              <p:nvPr/>
            </p:nvSpPr>
            <p:spPr>
              <a:xfrm>
                <a:off x="6317923" y="1435902"/>
                <a:ext cx="204797" cy="13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"/>
                    </a:moveTo>
                    <a:cubicBezTo>
                      <a:pt x="21600" y="323"/>
                      <a:pt x="21380" y="0"/>
                      <a:pt x="21109" y="0"/>
                    </a:cubicBezTo>
                    <a:cubicBezTo>
                      <a:pt x="20969" y="0"/>
                      <a:pt x="20845" y="88"/>
                      <a:pt x="20755" y="226"/>
                    </a:cubicBezTo>
                    <a:lnTo>
                      <a:pt x="20754" y="223"/>
                    </a:lnTo>
                    <a:lnTo>
                      <a:pt x="7848" y="19853"/>
                    </a:lnTo>
                    <a:lnTo>
                      <a:pt x="838" y="9571"/>
                    </a:lnTo>
                    <a:cubicBezTo>
                      <a:pt x="749" y="9441"/>
                      <a:pt x="626" y="9360"/>
                      <a:pt x="491" y="9360"/>
                    </a:cubicBezTo>
                    <a:cubicBezTo>
                      <a:pt x="220" y="9360"/>
                      <a:pt x="0" y="9683"/>
                      <a:pt x="0" y="10080"/>
                    </a:cubicBezTo>
                    <a:cubicBezTo>
                      <a:pt x="0" y="10279"/>
                      <a:pt x="55" y="10459"/>
                      <a:pt x="144" y="10589"/>
                    </a:cubicBezTo>
                    <a:lnTo>
                      <a:pt x="7507" y="21390"/>
                    </a:lnTo>
                    <a:cubicBezTo>
                      <a:pt x="7596" y="21520"/>
                      <a:pt x="7719" y="21600"/>
                      <a:pt x="7855" y="21600"/>
                    </a:cubicBezTo>
                    <a:cubicBezTo>
                      <a:pt x="7995" y="21600"/>
                      <a:pt x="8119" y="21513"/>
                      <a:pt x="8208" y="21376"/>
                    </a:cubicBezTo>
                    <a:lnTo>
                      <a:pt x="8210" y="21377"/>
                    </a:lnTo>
                    <a:lnTo>
                      <a:pt x="21465" y="1217"/>
                    </a:lnTo>
                    <a:lnTo>
                      <a:pt x="21462" y="1215"/>
                    </a:lnTo>
                    <a:cubicBezTo>
                      <a:pt x="21547" y="1087"/>
                      <a:pt x="21600" y="913"/>
                      <a:pt x="21600" y="72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98A8B7-E837-4C75-A924-A197E1D50B59}"/>
              </a:ext>
            </a:extLst>
          </p:cNvPr>
          <p:cNvGrpSpPr/>
          <p:nvPr/>
        </p:nvGrpSpPr>
        <p:grpSpPr>
          <a:xfrm>
            <a:off x="6096000" y="4222884"/>
            <a:ext cx="5172601" cy="671435"/>
            <a:chOff x="6096000" y="1166924"/>
            <a:chExt cx="5172601" cy="67143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D58F373-7BE2-44FA-9BAE-565C11D24C32}"/>
                </a:ext>
              </a:extLst>
            </p:cNvPr>
            <p:cNvGrpSpPr/>
            <p:nvPr/>
          </p:nvGrpSpPr>
          <p:grpSpPr>
            <a:xfrm>
              <a:off x="7097356" y="1192052"/>
              <a:ext cx="4171245" cy="646307"/>
              <a:chOff x="7097356" y="1152748"/>
              <a:chExt cx="4171245" cy="64630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F3D990-E906-49B5-8D2B-E79CEE466474}"/>
                  </a:ext>
                </a:extLst>
              </p:cNvPr>
              <p:cNvSpPr txBox="1"/>
              <p:nvPr/>
            </p:nvSpPr>
            <p:spPr>
              <a:xfrm>
                <a:off x="7097356" y="1152748"/>
                <a:ext cx="3588617" cy="26981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ko-KR" altLang="en-US" sz="1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소문주</a:t>
                </a:r>
                <a:endParaRPr lang="en-US" sz="1600" dirty="0">
                  <a:solidFill>
                    <a:schemeClr val="accent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41F6B5-52DF-4242-8A12-1A42CB4B257F}"/>
                  </a:ext>
                </a:extLst>
              </p:cNvPr>
              <p:cNvSpPr txBox="1"/>
              <p:nvPr/>
            </p:nvSpPr>
            <p:spPr>
              <a:xfrm>
                <a:off x="7097356" y="1522056"/>
                <a:ext cx="4171245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PG4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설계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개발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일정 관리</a:t>
                </a:r>
                <a:r>
                  <a:rPr lang="en-US" altLang="ko-KR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발표자료 제작</a:t>
                </a:r>
                <a:r>
                  <a:rPr lang="en-US" altLang="ko-KR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 웹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제작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프로그래밍 검수</a:t>
                </a:r>
                <a:endParaRPr lang="ko-KR" altLang="en-US" sz="700" b="0" dirty="0"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7503781-DC2F-488B-9F77-0A297347FF04}"/>
                </a:ext>
              </a:extLst>
            </p:cNvPr>
            <p:cNvGrpSpPr/>
            <p:nvPr/>
          </p:nvGrpSpPr>
          <p:grpSpPr>
            <a:xfrm>
              <a:off x="6096000" y="1166924"/>
              <a:ext cx="610409" cy="610409"/>
              <a:chOff x="6096000" y="1181100"/>
              <a:chExt cx="610409" cy="610409"/>
            </a:xfrm>
          </p:grpSpPr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6DD1B6E8-92E6-4F51-94C1-F8FA362CF999}"/>
                  </a:ext>
                </a:extLst>
              </p:cNvPr>
              <p:cNvSpPr/>
              <p:nvPr/>
            </p:nvSpPr>
            <p:spPr>
              <a:xfrm>
                <a:off x="6096000" y="1181100"/>
                <a:ext cx="610409" cy="610409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tlCol="0" anchor="ctr"/>
              <a:lstStyle/>
              <a:p>
                <a:pPr algn="ctr"/>
                <a:endParaRPr lang="en-US" sz="4400" dirty="0"/>
              </a:p>
            </p:txBody>
          </p:sp>
          <p:sp>
            <p:nvSpPr>
              <p:cNvPr id="49" name="Shape 3612">
                <a:extLst>
                  <a:ext uri="{FF2B5EF4-FFF2-40B4-BE49-F238E27FC236}">
                    <a16:creationId xmlns:a16="http://schemas.microsoft.com/office/drawing/2014/main" id="{3434F3D9-097A-4AD7-8935-82355AFF1BBB}"/>
                  </a:ext>
                </a:extLst>
              </p:cNvPr>
              <p:cNvSpPr/>
              <p:nvPr/>
            </p:nvSpPr>
            <p:spPr>
              <a:xfrm>
                <a:off x="6317923" y="1435902"/>
                <a:ext cx="204797" cy="13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"/>
                    </a:moveTo>
                    <a:cubicBezTo>
                      <a:pt x="21600" y="323"/>
                      <a:pt x="21380" y="0"/>
                      <a:pt x="21109" y="0"/>
                    </a:cubicBezTo>
                    <a:cubicBezTo>
                      <a:pt x="20969" y="0"/>
                      <a:pt x="20845" y="88"/>
                      <a:pt x="20755" y="226"/>
                    </a:cubicBezTo>
                    <a:lnTo>
                      <a:pt x="20754" y="223"/>
                    </a:lnTo>
                    <a:lnTo>
                      <a:pt x="7848" y="19853"/>
                    </a:lnTo>
                    <a:lnTo>
                      <a:pt x="838" y="9571"/>
                    </a:lnTo>
                    <a:cubicBezTo>
                      <a:pt x="749" y="9441"/>
                      <a:pt x="626" y="9360"/>
                      <a:pt x="491" y="9360"/>
                    </a:cubicBezTo>
                    <a:cubicBezTo>
                      <a:pt x="220" y="9360"/>
                      <a:pt x="0" y="9683"/>
                      <a:pt x="0" y="10080"/>
                    </a:cubicBezTo>
                    <a:cubicBezTo>
                      <a:pt x="0" y="10279"/>
                      <a:pt x="55" y="10459"/>
                      <a:pt x="144" y="10589"/>
                    </a:cubicBezTo>
                    <a:lnTo>
                      <a:pt x="7507" y="21390"/>
                    </a:lnTo>
                    <a:cubicBezTo>
                      <a:pt x="7596" y="21520"/>
                      <a:pt x="7719" y="21600"/>
                      <a:pt x="7855" y="21600"/>
                    </a:cubicBezTo>
                    <a:cubicBezTo>
                      <a:pt x="7995" y="21600"/>
                      <a:pt x="8119" y="21513"/>
                      <a:pt x="8208" y="21376"/>
                    </a:cubicBezTo>
                    <a:lnTo>
                      <a:pt x="8210" y="21377"/>
                    </a:lnTo>
                    <a:lnTo>
                      <a:pt x="21465" y="1217"/>
                    </a:lnTo>
                    <a:lnTo>
                      <a:pt x="21462" y="1215"/>
                    </a:lnTo>
                    <a:cubicBezTo>
                      <a:pt x="21547" y="1087"/>
                      <a:pt x="21600" y="913"/>
                      <a:pt x="21600" y="72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2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1D231F-AD7A-495C-940D-C72C1A546EA3}"/>
              </a:ext>
            </a:extLst>
          </p:cNvPr>
          <p:cNvGrpSpPr/>
          <p:nvPr/>
        </p:nvGrpSpPr>
        <p:grpSpPr>
          <a:xfrm>
            <a:off x="6096000" y="5213921"/>
            <a:ext cx="5469506" cy="610409"/>
            <a:chOff x="6096000" y="1166924"/>
            <a:chExt cx="5469506" cy="61040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80D1B7F-2559-4575-AB7F-970EB4A73E27}"/>
                </a:ext>
              </a:extLst>
            </p:cNvPr>
            <p:cNvGrpSpPr/>
            <p:nvPr/>
          </p:nvGrpSpPr>
          <p:grpSpPr>
            <a:xfrm>
              <a:off x="7097356" y="1192052"/>
              <a:ext cx="4468150" cy="560153"/>
              <a:chOff x="7097356" y="1152748"/>
              <a:chExt cx="4468150" cy="56015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89BE25-07C9-44A9-8B29-3FF662D3C14B}"/>
                  </a:ext>
                </a:extLst>
              </p:cNvPr>
              <p:cNvSpPr txBox="1"/>
              <p:nvPr/>
            </p:nvSpPr>
            <p:spPr>
              <a:xfrm>
                <a:off x="7097356" y="1152748"/>
                <a:ext cx="3588617" cy="26981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ko-KR" altLang="en-US" sz="1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정원영</a:t>
                </a:r>
                <a:endParaRPr lang="en-US" sz="1600" dirty="0">
                  <a:solidFill>
                    <a:schemeClr val="accent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19006-A2FC-4827-95BD-AAD157733E27}"/>
                  </a:ext>
                </a:extLst>
              </p:cNvPr>
              <p:cNvSpPr txBox="1"/>
              <p:nvPr/>
            </p:nvSpPr>
            <p:spPr>
              <a:xfrm>
                <a:off x="7097356" y="1435902"/>
                <a:ext cx="4468150" cy="27699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PG5 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설계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/</a:t>
                </a:r>
                <a:r>
                  <a:rPr lang="ko-KR" altLang="en-US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개발</a:t>
                </a:r>
                <a:r>
                  <a:rPr lang="en-US" altLang="ko-KR" sz="1200">
                    <a:solidFill>
                      <a:srgbClr val="000000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발표 자료조사 및 구성</a:t>
                </a:r>
                <a:r>
                  <a:rPr lang="en-US" altLang="ko-KR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이미지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자료 제작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미로 제작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5D10EF4-E435-4540-8C2F-04556A59FECA}"/>
                </a:ext>
              </a:extLst>
            </p:cNvPr>
            <p:cNvGrpSpPr/>
            <p:nvPr/>
          </p:nvGrpSpPr>
          <p:grpSpPr>
            <a:xfrm>
              <a:off x="6096000" y="1166924"/>
              <a:ext cx="610409" cy="610409"/>
              <a:chOff x="6096000" y="1181100"/>
              <a:chExt cx="610409" cy="610409"/>
            </a:xfrm>
          </p:grpSpPr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1C4F3852-9C36-4EEC-8083-7F2EE56D3A95}"/>
                  </a:ext>
                </a:extLst>
              </p:cNvPr>
              <p:cNvSpPr/>
              <p:nvPr/>
            </p:nvSpPr>
            <p:spPr>
              <a:xfrm>
                <a:off x="6096000" y="1181100"/>
                <a:ext cx="610409" cy="610409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tlCol="0" anchor="ctr"/>
              <a:lstStyle/>
              <a:p>
                <a:pPr algn="ctr"/>
                <a:endParaRPr lang="en-US" sz="4400" dirty="0"/>
              </a:p>
            </p:txBody>
          </p:sp>
          <p:sp>
            <p:nvSpPr>
              <p:cNvPr id="56" name="Shape 3612">
                <a:extLst>
                  <a:ext uri="{FF2B5EF4-FFF2-40B4-BE49-F238E27FC236}">
                    <a16:creationId xmlns:a16="http://schemas.microsoft.com/office/drawing/2014/main" id="{73CEECAC-EFB6-472B-B0FD-356A79B35569}"/>
                  </a:ext>
                </a:extLst>
              </p:cNvPr>
              <p:cNvSpPr/>
              <p:nvPr/>
            </p:nvSpPr>
            <p:spPr>
              <a:xfrm>
                <a:off x="6317923" y="1435902"/>
                <a:ext cx="204797" cy="13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"/>
                    </a:moveTo>
                    <a:cubicBezTo>
                      <a:pt x="21600" y="323"/>
                      <a:pt x="21380" y="0"/>
                      <a:pt x="21109" y="0"/>
                    </a:cubicBezTo>
                    <a:cubicBezTo>
                      <a:pt x="20969" y="0"/>
                      <a:pt x="20845" y="88"/>
                      <a:pt x="20755" y="226"/>
                    </a:cubicBezTo>
                    <a:lnTo>
                      <a:pt x="20754" y="223"/>
                    </a:lnTo>
                    <a:lnTo>
                      <a:pt x="7848" y="19853"/>
                    </a:lnTo>
                    <a:lnTo>
                      <a:pt x="838" y="9571"/>
                    </a:lnTo>
                    <a:cubicBezTo>
                      <a:pt x="749" y="9441"/>
                      <a:pt x="626" y="9360"/>
                      <a:pt x="491" y="9360"/>
                    </a:cubicBezTo>
                    <a:cubicBezTo>
                      <a:pt x="220" y="9360"/>
                      <a:pt x="0" y="9683"/>
                      <a:pt x="0" y="10080"/>
                    </a:cubicBezTo>
                    <a:cubicBezTo>
                      <a:pt x="0" y="10279"/>
                      <a:pt x="55" y="10459"/>
                      <a:pt x="144" y="10589"/>
                    </a:cubicBezTo>
                    <a:lnTo>
                      <a:pt x="7507" y="21390"/>
                    </a:lnTo>
                    <a:cubicBezTo>
                      <a:pt x="7596" y="21520"/>
                      <a:pt x="7719" y="21600"/>
                      <a:pt x="7855" y="21600"/>
                    </a:cubicBezTo>
                    <a:cubicBezTo>
                      <a:pt x="7995" y="21600"/>
                      <a:pt x="8119" y="21513"/>
                      <a:pt x="8208" y="21376"/>
                    </a:cubicBezTo>
                    <a:lnTo>
                      <a:pt x="8210" y="21377"/>
                    </a:lnTo>
                    <a:lnTo>
                      <a:pt x="21465" y="1217"/>
                    </a:lnTo>
                    <a:lnTo>
                      <a:pt x="21462" y="1215"/>
                    </a:lnTo>
                    <a:cubicBezTo>
                      <a:pt x="21547" y="1087"/>
                      <a:pt x="21600" y="913"/>
                      <a:pt x="21600" y="72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2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itle 2">
            <a:extLst>
              <a:ext uri="{FF2B5EF4-FFF2-40B4-BE49-F238E27FC236}">
                <a16:creationId xmlns:a16="http://schemas.microsoft.com/office/drawing/2014/main" id="{F2C930CB-F188-4654-9268-E7B3B787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3020689"/>
            <a:ext cx="3134078" cy="804907"/>
          </a:xfrm>
        </p:spPr>
        <p:txBody>
          <a:bodyPr/>
          <a:lstStyle/>
          <a:p>
            <a:r>
              <a:rPr lang="en-US" dirty="0"/>
              <a:t>Role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24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4465BF-1C3C-4F99-9D96-5E4A3AD7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50156"/>
              </p:ext>
            </p:extLst>
          </p:nvPr>
        </p:nvGraphicFramePr>
        <p:xfrm>
          <a:off x="990600" y="1533543"/>
          <a:ext cx="11201394" cy="4373315"/>
        </p:xfrm>
        <a:graphic>
          <a:graphicData uri="http://schemas.openxmlformats.org/drawingml/2006/table">
            <a:tbl>
              <a:tblPr/>
              <a:tblGrid>
                <a:gridCol w="817380">
                  <a:extLst>
                    <a:ext uri="{9D8B030D-6E8A-4147-A177-3AD203B41FA5}">
                      <a16:colId xmlns:a16="http://schemas.microsoft.com/office/drawing/2014/main" val="1930849676"/>
                    </a:ext>
                  </a:extLst>
                </a:gridCol>
                <a:gridCol w="1142664">
                  <a:extLst>
                    <a:ext uri="{9D8B030D-6E8A-4147-A177-3AD203B41FA5}">
                      <a16:colId xmlns:a16="http://schemas.microsoft.com/office/drawing/2014/main" val="58361876"/>
                    </a:ext>
                  </a:extLst>
                </a:gridCol>
                <a:gridCol w="291921">
                  <a:extLst>
                    <a:ext uri="{9D8B030D-6E8A-4147-A177-3AD203B41FA5}">
                      <a16:colId xmlns:a16="http://schemas.microsoft.com/office/drawing/2014/main" val="3690327030"/>
                    </a:ext>
                  </a:extLst>
                </a:gridCol>
                <a:gridCol w="325284">
                  <a:extLst>
                    <a:ext uri="{9D8B030D-6E8A-4147-A177-3AD203B41FA5}">
                      <a16:colId xmlns:a16="http://schemas.microsoft.com/office/drawing/2014/main" val="1702948622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8346181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825522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40333034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71858351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42682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21534602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4799435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02982432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4970707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1885440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6979939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9929868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3952373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27227904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804528838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44879163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1450799075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89060806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815626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30966304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468463571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52547902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900640136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31179557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1332313612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508251059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079154587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66344150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719755644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892834638"/>
                    </a:ext>
                  </a:extLst>
                </a:gridCol>
                <a:gridCol w="216855">
                  <a:extLst>
                    <a:ext uri="{9D8B030D-6E8A-4147-A177-3AD203B41FA5}">
                      <a16:colId xmlns:a16="http://schemas.microsoft.com/office/drawing/2014/main" val="2997409669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215333637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4071232154"/>
                    </a:ext>
                  </a:extLst>
                </a:gridCol>
                <a:gridCol w="266898">
                  <a:extLst>
                    <a:ext uri="{9D8B030D-6E8A-4147-A177-3AD203B41FA5}">
                      <a16:colId xmlns:a16="http://schemas.microsoft.com/office/drawing/2014/main" val="3043883762"/>
                    </a:ext>
                  </a:extLst>
                </a:gridCol>
              </a:tblGrid>
              <a:tr h="422587">
                <a:tc rowSpan="2" gridSpan="2"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월 </a:t>
                      </a:r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27334"/>
                  </a:ext>
                </a:extLst>
              </a:tr>
              <a:tr h="3848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5/19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5/29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5/31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6/3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6/4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6/5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6/6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6/7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6/8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6/9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6/10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6/11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6/12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55569"/>
                  </a:ext>
                </a:extLst>
              </a:tr>
              <a:tr h="26125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설계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자료조사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아이디어 수집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272436"/>
                  </a:ext>
                </a:extLst>
              </a:tr>
              <a:tr h="246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구현 가능성 검토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282926"/>
                  </a:ext>
                </a:extLst>
              </a:tr>
              <a:tr h="243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스토리 설계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280652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소품 설계 및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highlight>
                          <a:srgbClr val="D9EAD3"/>
                        </a:highlight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64026"/>
                  </a:ext>
                </a:extLst>
              </a:tr>
              <a:tr h="23222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개발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 err="1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스피로</a:t>
                      </a: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프로그래밍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800524"/>
                  </a:ext>
                </a:extLst>
              </a:tr>
              <a:tr h="237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811517"/>
                  </a:ext>
                </a:extLst>
              </a:tr>
              <a:tr h="259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 </a:t>
                      </a:r>
                      <a:r>
                        <a:rPr lang="en-US" altLang="ko-KR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demo </a:t>
                      </a:r>
                      <a:r>
                        <a:rPr lang="ko-KR" altLang="en-US" sz="800" b="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및 피드백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672585"/>
                  </a:ext>
                </a:extLst>
              </a:tr>
              <a:tr h="225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최종 검수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28848"/>
                  </a:ext>
                </a:extLst>
              </a:tr>
              <a:tr h="225778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발표자료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기획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174425"/>
                  </a:ext>
                </a:extLst>
              </a:tr>
              <a:tr h="248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개발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922439"/>
                  </a:ext>
                </a:extLst>
              </a:tr>
              <a:tr h="262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검수 및 내용 보완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93742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티저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854519"/>
                  </a:ext>
                </a:extLst>
              </a:tr>
              <a:tr h="247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메인 영상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221144"/>
                  </a:ext>
                </a:extLst>
              </a:tr>
              <a:tr h="37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포스터 등</a:t>
                      </a:r>
                      <a:b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</a:br>
                      <a:r>
                        <a:rPr lang="ko-KR" altLang="en-US" sz="800" dirty="0">
                          <a:effectLst/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이미지 자료 제작</a:t>
                      </a: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dirty="0">
                        <a:effectLst/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2460" marR="1246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88435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pPr/>
              <a:t>7</a:t>
            </a:fld>
            <a:endParaRPr 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64A1B-401B-4FB7-848C-1C4A38CEE9A4}"/>
              </a:ext>
            </a:extLst>
          </p:cNvPr>
          <p:cNvSpPr txBox="1"/>
          <p:nvPr/>
        </p:nvSpPr>
        <p:spPr>
          <a:xfrm>
            <a:off x="1267390" y="1577085"/>
            <a:ext cx="1548381" cy="6332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5/15 </a:t>
            </a:r>
            <a:r>
              <a:rPr lang="ko-KR" altLang="en-US" sz="1000" dirty="0">
                <a:solidFill>
                  <a:srgbClr val="FF0000">
                    <a:alpha val="80000"/>
                  </a:srgb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프로젝트 주제발표</a:t>
            </a:r>
            <a:endParaRPr lang="en-US" altLang="ko-KR" sz="1000" dirty="0">
              <a:solidFill>
                <a:srgbClr val="FF0000">
                  <a:alpha val="80000"/>
                </a:srgb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5/29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중간발표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6/12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최종발표 </a:t>
            </a:r>
            <a:r>
              <a:rPr lang="en-US" altLang="ko-KR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 </a:t>
            </a: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포스터</a:t>
            </a:r>
            <a:endParaRPr lang="en-US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A05DD-D228-482E-B526-183FE17CCEE7}"/>
              </a:ext>
            </a:extLst>
          </p:cNvPr>
          <p:cNvSpPr txBox="1"/>
          <p:nvPr/>
        </p:nvSpPr>
        <p:spPr>
          <a:xfrm>
            <a:off x="10030706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계획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72F65B-CBC7-45DD-A58B-5C952D93D1F2}"/>
              </a:ext>
            </a:extLst>
          </p:cNvPr>
          <p:cNvSpPr/>
          <p:nvPr/>
        </p:nvSpPr>
        <p:spPr>
          <a:xfrm>
            <a:off x="9789205" y="6334673"/>
            <a:ext cx="146418" cy="136963"/>
          </a:xfrm>
          <a:prstGeom prst="rect">
            <a:avLst/>
          </a:prstGeom>
          <a:solidFill>
            <a:srgbClr val="FFF2C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DA451-DB13-4E70-B8FF-46099D3BFA4B}"/>
              </a:ext>
            </a:extLst>
          </p:cNvPr>
          <p:cNvSpPr/>
          <p:nvPr/>
        </p:nvSpPr>
        <p:spPr>
          <a:xfrm>
            <a:off x="10838888" y="6334674"/>
            <a:ext cx="146418" cy="136963"/>
          </a:xfrm>
          <a:prstGeom prst="rect">
            <a:avLst/>
          </a:prstGeom>
          <a:solidFill>
            <a:srgbClr val="D9EAD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55A83-4B1A-4CC3-83E2-6748B51D34DC}"/>
              </a:ext>
            </a:extLst>
          </p:cNvPr>
          <p:cNvSpPr txBox="1"/>
          <p:nvPr/>
        </p:nvSpPr>
        <p:spPr>
          <a:xfrm>
            <a:off x="11127985" y="6275188"/>
            <a:ext cx="1288192" cy="2614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실제 수행 일정</a:t>
            </a:r>
            <a:endParaRPr lang="en-US" altLang="ko-KR" sz="1000" dirty="0">
              <a:solidFill>
                <a:schemeClr val="tx1">
                  <a:alpha val="8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DF39B1B9-CDC9-4266-BB97-B08CBBAD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390" y="395359"/>
            <a:ext cx="2491810" cy="669907"/>
          </a:xfrm>
        </p:spPr>
        <p:txBody>
          <a:bodyPr/>
          <a:lstStyle/>
          <a:p>
            <a:r>
              <a:rPr lang="en-US" dirty="0"/>
              <a:t>Schedule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69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6900" y="3094046"/>
            <a:ext cx="2151944" cy="669907"/>
          </a:xfrm>
        </p:spPr>
        <p:txBody>
          <a:bodyPr/>
          <a:lstStyle/>
          <a:p>
            <a:r>
              <a:rPr lang="en-US" dirty="0"/>
              <a:t>Features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09AC95-339F-4ABA-ABDE-20E2A4ED367C}"/>
              </a:ext>
            </a:extLst>
          </p:cNvPr>
          <p:cNvGrpSpPr/>
          <p:nvPr/>
        </p:nvGrpSpPr>
        <p:grpSpPr>
          <a:xfrm>
            <a:off x="5663187" y="595058"/>
            <a:ext cx="5678181" cy="975615"/>
            <a:chOff x="5942318" y="1189338"/>
            <a:chExt cx="5678181" cy="975615"/>
          </a:xfrm>
        </p:grpSpPr>
        <p:sp>
          <p:nvSpPr>
            <p:cNvPr id="7" name="Rectangle 6"/>
            <p:cNvSpPr/>
            <p:nvPr/>
          </p:nvSpPr>
          <p:spPr>
            <a:xfrm>
              <a:off x="6095998" y="1189338"/>
              <a:ext cx="5524501" cy="975615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8422" y="1486366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Gyro Sensor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8422" y="1729509"/>
              <a:ext cx="5082746" cy="2628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로봇이 중심을 잃지 않도록 계산하고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로봇의 회전각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기울기 등을 판단 가능</a:t>
              </a:r>
            </a:p>
          </p:txBody>
        </p:sp>
        <p:sp>
          <p:nvSpPr>
            <p:cNvPr id="15" name="Right Triangle 14"/>
            <p:cNvSpPr/>
            <p:nvPr/>
          </p:nvSpPr>
          <p:spPr>
            <a:xfrm rot="5400000" flipV="1">
              <a:off x="5942318" y="200545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76C0CD-FB2D-4F8E-96A6-4EECA6409722}"/>
              </a:ext>
            </a:extLst>
          </p:cNvPr>
          <p:cNvGrpSpPr/>
          <p:nvPr/>
        </p:nvGrpSpPr>
        <p:grpSpPr>
          <a:xfrm>
            <a:off x="5663187" y="1784065"/>
            <a:ext cx="5678181" cy="975615"/>
            <a:chOff x="5942318" y="1189338"/>
            <a:chExt cx="5678181" cy="975615"/>
          </a:xfrm>
        </p:grpSpPr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38A67883-4B94-486F-A7CC-E7A6F4F3CF15}"/>
                </a:ext>
              </a:extLst>
            </p:cNvPr>
            <p:cNvSpPr/>
            <p:nvPr/>
          </p:nvSpPr>
          <p:spPr>
            <a:xfrm>
              <a:off x="6095998" y="1189338"/>
              <a:ext cx="5524501" cy="975615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6D9F38-4317-4AF9-940F-BC4FD93DD782}"/>
                </a:ext>
              </a:extLst>
            </p:cNvPr>
            <p:cNvSpPr txBox="1"/>
            <p:nvPr/>
          </p:nvSpPr>
          <p:spPr>
            <a:xfrm>
              <a:off x="6318422" y="1373643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Light Sensor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6C5D2A-C075-4738-BA9B-8AA936A44A56}"/>
                </a:ext>
              </a:extLst>
            </p:cNvPr>
            <p:cNvSpPr txBox="1"/>
            <p:nvPr/>
          </p:nvSpPr>
          <p:spPr>
            <a:xfrm>
              <a:off x="6318422" y="1616786"/>
              <a:ext cx="5082746" cy="4474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완전히 어두운 상태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(0 lux) ~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쨍쨍한 자연광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(100,000 lux) 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사이의 값을 통해 특정 조도에서의 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event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를 구현 가능</a:t>
              </a:r>
            </a:p>
          </p:txBody>
        </p:sp>
        <p:sp>
          <p:nvSpPr>
            <p:cNvPr id="24" name="Right Triangle 14">
              <a:extLst>
                <a:ext uri="{FF2B5EF4-FFF2-40B4-BE49-F238E27FC236}">
                  <a16:creationId xmlns:a16="http://schemas.microsoft.com/office/drawing/2014/main" id="{E3E7B004-2E8A-46D6-8BDF-43C922DB4AC1}"/>
                </a:ext>
              </a:extLst>
            </p:cNvPr>
            <p:cNvSpPr/>
            <p:nvPr/>
          </p:nvSpPr>
          <p:spPr>
            <a:xfrm rot="5400000" flipV="1">
              <a:off x="5942318" y="200545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7109DA-A81B-40F3-835E-5330BBFF29B0}"/>
              </a:ext>
            </a:extLst>
          </p:cNvPr>
          <p:cNvGrpSpPr/>
          <p:nvPr/>
        </p:nvGrpSpPr>
        <p:grpSpPr>
          <a:xfrm>
            <a:off x="5663187" y="2973072"/>
            <a:ext cx="5678181" cy="975615"/>
            <a:chOff x="5942318" y="1189338"/>
            <a:chExt cx="5678181" cy="975615"/>
          </a:xfrm>
        </p:grpSpPr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B8018AB5-EAA0-4992-8BDB-6DBA42A786F7}"/>
                </a:ext>
              </a:extLst>
            </p:cNvPr>
            <p:cNvSpPr/>
            <p:nvPr/>
          </p:nvSpPr>
          <p:spPr>
            <a:xfrm>
              <a:off x="6095998" y="1189338"/>
              <a:ext cx="5524501" cy="975615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2884A1-09E0-4EB9-B2D2-C7BF3BD0CBC1}"/>
                </a:ext>
              </a:extLst>
            </p:cNvPr>
            <p:cNvSpPr txBox="1"/>
            <p:nvPr/>
          </p:nvSpPr>
          <p:spPr>
            <a:xfrm>
              <a:off x="6318422" y="1486366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IR Sensors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51EAD0-3AAC-462D-9784-D76D9B3B23AB}"/>
                </a:ext>
              </a:extLst>
            </p:cNvPr>
            <p:cNvSpPr txBox="1"/>
            <p:nvPr/>
          </p:nvSpPr>
          <p:spPr>
            <a:xfrm>
              <a:off x="6318422" y="1729509"/>
              <a:ext cx="5082746" cy="2628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ko-KR" sz="1000" dirty="0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TV </a:t>
              </a:r>
              <a:r>
                <a:rPr lang="ko-KR" altLang="en-US" sz="1000" dirty="0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리모컨에 쓰이는 것과 같은 방식으로 </a:t>
              </a:r>
              <a:r>
                <a:rPr lang="en-US" altLang="ko-KR" sz="1000" dirty="0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4m </a:t>
              </a:r>
              <a:r>
                <a:rPr lang="ko-KR" altLang="en-US" sz="1000" dirty="0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거리 내에서 다른 </a:t>
              </a:r>
              <a:r>
                <a:rPr lang="ko-KR" altLang="en-US" sz="1000" dirty="0" err="1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스피로</a:t>
              </a:r>
              <a:r>
                <a:rPr lang="ko-KR" altLang="en-US" sz="1000" dirty="0">
                  <a:solidFill>
                    <a:schemeClr val="tx1">
                      <a:alpha val="6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Open Sans Regular" charset="0"/>
                </a:rPr>
                <a:t> 로봇과 통신 가능</a:t>
              </a:r>
            </a:p>
          </p:txBody>
        </p:sp>
        <p:sp>
          <p:nvSpPr>
            <p:cNvPr id="29" name="Right Triangle 14">
              <a:extLst>
                <a:ext uri="{FF2B5EF4-FFF2-40B4-BE49-F238E27FC236}">
                  <a16:creationId xmlns:a16="http://schemas.microsoft.com/office/drawing/2014/main" id="{F4E12858-3B1E-43E3-B54D-5AFBEB0B3886}"/>
                </a:ext>
              </a:extLst>
            </p:cNvPr>
            <p:cNvSpPr/>
            <p:nvPr/>
          </p:nvSpPr>
          <p:spPr>
            <a:xfrm rot="5400000" flipV="1">
              <a:off x="5942318" y="200545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3651C-2BF1-430F-A650-054A9CABC0D1}"/>
              </a:ext>
            </a:extLst>
          </p:cNvPr>
          <p:cNvGrpSpPr/>
          <p:nvPr/>
        </p:nvGrpSpPr>
        <p:grpSpPr>
          <a:xfrm>
            <a:off x="5663187" y="4162079"/>
            <a:ext cx="5678181" cy="975615"/>
            <a:chOff x="5942318" y="1189338"/>
            <a:chExt cx="5678181" cy="975615"/>
          </a:xfrm>
        </p:grpSpPr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0C316E86-B3FF-4C6B-B62B-F05A93FDC3C8}"/>
                </a:ext>
              </a:extLst>
            </p:cNvPr>
            <p:cNvSpPr/>
            <p:nvPr/>
          </p:nvSpPr>
          <p:spPr>
            <a:xfrm>
              <a:off x="6095998" y="1189338"/>
              <a:ext cx="5524501" cy="975615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5423CD-9959-490E-939E-9863CAAE30A6}"/>
                </a:ext>
              </a:extLst>
            </p:cNvPr>
            <p:cNvSpPr txBox="1"/>
            <p:nvPr/>
          </p:nvSpPr>
          <p:spPr>
            <a:xfrm>
              <a:off x="6318422" y="1361592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dirty="0">
                  <a:latin typeface="+mj-lt"/>
                </a:rPr>
                <a:t>Magnetometer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3E71C8-D33E-4B93-92BF-F6BA2FCB76E5}"/>
                </a:ext>
              </a:extLst>
            </p:cNvPr>
            <p:cNvSpPr txBox="1"/>
            <p:nvPr/>
          </p:nvSpPr>
          <p:spPr>
            <a:xfrm>
              <a:off x="6318422" y="1604735"/>
              <a:ext cx="5082746" cy="4474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매번 사용자를 기준으로 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aim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을 맞출 필요없이</a:t>
              </a:r>
              <a:r>
                <a:rPr lang="en-US" altLang="ko-KR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Auto-Aiming</a:t>
              </a:r>
              <a:r>
                <a:rPr lang="ko-KR" altLang="en-US" sz="1000" dirty="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을 수행하여 동서남북 방향을 판단 가능</a:t>
              </a:r>
            </a:p>
          </p:txBody>
        </p:sp>
        <p:sp>
          <p:nvSpPr>
            <p:cNvPr id="34" name="Right Triangle 14">
              <a:extLst>
                <a:ext uri="{FF2B5EF4-FFF2-40B4-BE49-F238E27FC236}">
                  <a16:creationId xmlns:a16="http://schemas.microsoft.com/office/drawing/2014/main" id="{28AC13F6-39F5-4A1A-B08A-A168C2AE9AA1}"/>
                </a:ext>
              </a:extLst>
            </p:cNvPr>
            <p:cNvSpPr/>
            <p:nvPr/>
          </p:nvSpPr>
          <p:spPr>
            <a:xfrm rot="5400000" flipV="1">
              <a:off x="5942318" y="200545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7F8BBD-9878-48AC-BE77-9798FE6967EF}"/>
              </a:ext>
            </a:extLst>
          </p:cNvPr>
          <p:cNvGrpSpPr/>
          <p:nvPr/>
        </p:nvGrpSpPr>
        <p:grpSpPr>
          <a:xfrm>
            <a:off x="5663187" y="5351085"/>
            <a:ext cx="5678181" cy="975615"/>
            <a:chOff x="5942318" y="1189338"/>
            <a:chExt cx="5678181" cy="975615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EFA1589A-60DF-4A9B-9E5C-03E9F71D990B}"/>
                </a:ext>
              </a:extLst>
            </p:cNvPr>
            <p:cNvSpPr/>
            <p:nvPr/>
          </p:nvSpPr>
          <p:spPr>
            <a:xfrm>
              <a:off x="6095998" y="1189338"/>
              <a:ext cx="5524501" cy="975615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D6E45-295F-4051-9BA0-57D18085E591}"/>
                </a:ext>
              </a:extLst>
            </p:cNvPr>
            <p:cNvSpPr txBox="1"/>
            <p:nvPr/>
          </p:nvSpPr>
          <p:spPr>
            <a:xfrm>
              <a:off x="6318422" y="1432357"/>
              <a:ext cx="5082746" cy="2254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>
                  <a:latin typeface="+mj-lt"/>
                </a:rPr>
                <a:t>8*8 Dot </a:t>
              </a:r>
              <a:r>
                <a:rPr lang="en-US" sz="1200" dirty="0">
                  <a:latin typeface="+mj-lt"/>
                </a:rPr>
                <a:t>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E58B89-27C9-474E-807F-70AB600B03C3}"/>
                </a:ext>
              </a:extLst>
            </p:cNvPr>
            <p:cNvSpPr txBox="1"/>
            <p:nvPr/>
          </p:nvSpPr>
          <p:spPr>
            <a:xfrm>
              <a:off x="6318422" y="1689310"/>
              <a:ext cx="5082746" cy="26141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LED Display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화면을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이용하여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사용자와</a:t>
              </a:r>
              <a:r>
                <a:rPr lang="en-US" altLang="ko-KR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>
                  <a:solidFill>
                    <a:schemeClr val="tx1">
                      <a:alpha val="8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인터랙션</a:t>
              </a:r>
              <a:endParaRPr lang="ko-KR" altLang="en-US" sz="1000" dirty="0">
                <a:solidFill>
                  <a:schemeClr val="tx1">
                    <a:alpha val="8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39" name="Right Triangle 14">
              <a:extLst>
                <a:ext uri="{FF2B5EF4-FFF2-40B4-BE49-F238E27FC236}">
                  <a16:creationId xmlns:a16="http://schemas.microsoft.com/office/drawing/2014/main" id="{407DAD90-9224-4037-8D76-3F14A3B20A4C}"/>
                </a:ext>
              </a:extLst>
            </p:cNvPr>
            <p:cNvSpPr/>
            <p:nvPr/>
          </p:nvSpPr>
          <p:spPr>
            <a:xfrm rot="5400000" flipV="1">
              <a:off x="5942318" y="200545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93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 flipV="1">
            <a:off x="6120749" y="1084273"/>
            <a:ext cx="2616852" cy="694295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C9D2FD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743762" y="2618454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7210442" y="4780853"/>
            <a:ext cx="891519" cy="354041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5E78FA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201445" y="2618454"/>
            <a:ext cx="304800" cy="1"/>
          </a:xfrm>
          <a:prstGeom prst="line">
            <a:avLst/>
          </a:prstGeom>
          <a:ln w="6350" cmpd="sng">
            <a:solidFill>
              <a:srgbClr val="0420AB"/>
            </a:solidFill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5336586" y="188614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4" name="Arc 3"/>
          <p:cNvSpPr/>
          <p:nvPr/>
        </p:nvSpPr>
        <p:spPr>
          <a:xfrm rot="10800000">
            <a:off x="6408382" y="305041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5" name="Arc 4"/>
          <p:cNvSpPr/>
          <p:nvPr/>
        </p:nvSpPr>
        <p:spPr>
          <a:xfrm rot="10800000">
            <a:off x="4268503" y="3050419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6" name="Arc 5"/>
          <p:cNvSpPr/>
          <p:nvPr/>
        </p:nvSpPr>
        <p:spPr>
          <a:xfrm>
            <a:off x="3198083" y="188614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rtlCol="0" anchor="t" anchorCtr="0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7475088" y="188614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4592">
            <a:off x="3217820" y="1905881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Gyro Sensor</a:t>
            </a:r>
          </a:p>
        </p:txBody>
      </p:sp>
      <p:sp>
        <p:nvSpPr>
          <p:cNvPr id="9" name="TextBox 8"/>
          <p:cNvSpPr txBox="1"/>
          <p:nvPr/>
        </p:nvSpPr>
        <p:spPr>
          <a:xfrm rot="1084592">
            <a:off x="5358659" y="1905879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IR Sensors</a:t>
            </a:r>
          </a:p>
        </p:txBody>
      </p:sp>
      <p:sp>
        <p:nvSpPr>
          <p:cNvPr id="10" name="TextBox 9"/>
          <p:cNvSpPr txBox="1"/>
          <p:nvPr/>
        </p:nvSpPr>
        <p:spPr>
          <a:xfrm rot="1084592">
            <a:off x="7514488" y="1905879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8*8 Dot Matrix</a:t>
            </a:r>
            <a:endParaRPr lang="en-US" sz="12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8100000">
            <a:off x="4286682" y="3058217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 rot="8100000">
            <a:off x="6438830" y="3070157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Magnetometer</a:t>
            </a:r>
          </a:p>
        </p:txBody>
      </p:sp>
      <p:sp>
        <p:nvSpPr>
          <p:cNvPr id="13" name="Oval 12"/>
          <p:cNvSpPr/>
          <p:nvPr/>
        </p:nvSpPr>
        <p:spPr>
          <a:xfrm>
            <a:off x="3552621" y="2229915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623683" y="3397927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2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65608" y="2229915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28690" y="2229915"/>
            <a:ext cx="884420" cy="88442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71782" y="3397927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3421" y="2414652"/>
            <a:ext cx="2235200" cy="1686424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흔들림 감지</a:t>
            </a:r>
            <a:endParaRPr lang="en-US" altLang="ko-KR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중심 잡기</a:t>
            </a:r>
            <a:endParaRPr lang="en-US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어떤 속도를 가지고 있는 물체가 회전하면 그 속도 방향과 수직으로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Coriolis force(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코리올리의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 일한다는 물리현상을 이용하여 각속도를 검출하는 원리이다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48382" y="816636"/>
            <a:ext cx="2574847" cy="98161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로봇과의 통신</a:t>
            </a:r>
            <a:endParaRPr lang="en-US" altLang="ko-KR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 방출기와 빛 센서를 이용하여</a:t>
            </a:r>
            <a:r>
              <a:rPr lang="en-US" altLang="ko-KR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 </a:t>
            </a: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방출기에선 </a:t>
            </a:r>
            <a:r>
              <a:rPr lang="en-US" altLang="ko-KR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Data</a:t>
            </a: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를 전송하고 빛 센서는 방출된 적외선을 입력 받는다</a:t>
            </a:r>
            <a:r>
              <a:rPr lang="en-US" altLang="ko-KR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.</a:t>
            </a: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 </a:t>
            </a:r>
            <a:endParaRPr lang="en-US" altLang="ko-KR" sz="1000" dirty="0">
              <a:solidFill>
                <a:schemeClr val="tx1">
                  <a:alpha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7E2499E-0EF6-4965-819C-B10B9BCF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2485587"/>
            <a:ext cx="373075" cy="3730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BAB787E-9E95-43A9-AC5F-65F1EB81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36" y="3573513"/>
            <a:ext cx="526916" cy="52691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5720EEA-196F-42FD-9195-98911A96F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63" y="2447760"/>
            <a:ext cx="417594" cy="41759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6635067-8917-4D52-B740-1474D9722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20" y="3648920"/>
            <a:ext cx="393897" cy="39389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93F3A0E-BDED-4D2E-BD2A-4F37FAAE0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46" y="2504491"/>
            <a:ext cx="360863" cy="360863"/>
          </a:xfrm>
          <a:prstGeom prst="rect">
            <a:avLst/>
          </a:prstGeom>
        </p:spPr>
      </p:pic>
      <p:sp>
        <p:nvSpPr>
          <p:cNvPr id="46" name="Rectangle 21">
            <a:extLst>
              <a:ext uri="{FF2B5EF4-FFF2-40B4-BE49-F238E27FC236}">
                <a16:creationId xmlns:a16="http://schemas.microsoft.com/office/drawing/2014/main" id="{C14BEED6-E70A-442C-A86A-C7D9E24BEB33}"/>
              </a:ext>
            </a:extLst>
          </p:cNvPr>
          <p:cNvSpPr/>
          <p:nvPr/>
        </p:nvSpPr>
        <p:spPr>
          <a:xfrm>
            <a:off x="1837106" y="5078444"/>
            <a:ext cx="2235200" cy="131709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밝기 측정</a:t>
            </a:r>
            <a:endParaRPr lang="en-US" altLang="ko-KR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암호 데이터 입력</a:t>
            </a:r>
            <a:endParaRPr lang="en-US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빛의 밝기에 따라 저항 값이 변화하는 반도체를 이용하여</a:t>
            </a:r>
            <a:r>
              <a:rPr lang="en-US" altLang="ko-KR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 </a:t>
            </a: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빛의 세기에 따른 전류 값을 측정하는 원리이다</a:t>
            </a:r>
            <a:r>
              <a:rPr lang="en-US" altLang="ko-KR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.</a:t>
            </a:r>
            <a:r>
              <a:rPr lang="ko-KR" altLang="en-US" sz="1000" dirty="0">
                <a:solidFill>
                  <a:schemeClr val="tx1">
                    <a:alpha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Open Sans Regular" charset="0"/>
              </a:rPr>
              <a:t> 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A601AA6E-6799-4B24-8F73-7A26E3F59C0D}"/>
              </a:ext>
            </a:extLst>
          </p:cNvPr>
          <p:cNvSpPr/>
          <p:nvPr/>
        </p:nvSpPr>
        <p:spPr>
          <a:xfrm>
            <a:off x="9609364" y="2424559"/>
            <a:ext cx="2574847" cy="34445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상태 표시</a:t>
            </a:r>
            <a:endParaRPr lang="en-US" altLang="ko-KR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166F7B5C-407D-4B36-9DA9-686CE2F10CC6}"/>
              </a:ext>
            </a:extLst>
          </p:cNvPr>
          <p:cNvSpPr/>
          <p:nvPr/>
        </p:nvSpPr>
        <p:spPr>
          <a:xfrm>
            <a:off x="8231422" y="4775241"/>
            <a:ext cx="2574847" cy="1350947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pc="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Semibold" charset="0"/>
              </a:rPr>
              <a:t>방향 감지</a:t>
            </a:r>
            <a:endParaRPr lang="en-US" altLang="ko-KR" sz="1400" b="1" spc="200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직교하는 전도체 내의 전류와 자기장에 의해 전자가 편향되면서 도체 양단에 전압이 발생한다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이것은 선형 값이므로 저 전압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홀전압이라고 한다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측정하면 현재 입사된 자기장의 크기를 알 수 있는 원리이다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</p:txBody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C559ADA4-EF4B-4B20-8409-8900E0B3F56C}"/>
              </a:ext>
            </a:extLst>
          </p:cNvPr>
          <p:cNvSpPr/>
          <p:nvPr/>
        </p:nvSpPr>
        <p:spPr>
          <a:xfrm flipH="1">
            <a:off x="4170028" y="4780853"/>
            <a:ext cx="891519" cy="61478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5757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Noto Sans KR Light" panose="020B0300000000000000" pitchFamily="34" charset="-127"/>
              <a:ea typeface="Noto Sans KR Light" panose="020B0300000000000000" pitchFamily="34" charset="-127"/>
              <a:cs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6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33" grpId="0"/>
      <p:bldP spid="46" grpId="0"/>
      <p:bldP spid="47" grpId="0"/>
      <p:bldP spid="48" grpId="0"/>
      <p:bldP spid="32" grpId="0" animBg="1"/>
    </p:bldLst>
  </p:timing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2129</TotalTime>
  <Words>774</Words>
  <Application>Microsoft Office PowerPoint</Application>
  <PresentationFormat>와이드스크린</PresentationFormat>
  <Paragraphs>164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Montserrat</vt:lpstr>
      <vt:lpstr>Montserrat-Bold</vt:lpstr>
      <vt:lpstr>Arial</vt:lpstr>
      <vt:lpstr>Calibri</vt:lpstr>
      <vt:lpstr>Noto Sans KR Black</vt:lpstr>
      <vt:lpstr>Noto Sans KR Light</vt:lpstr>
      <vt:lpstr>Noto Sans KR Medium</vt:lpstr>
      <vt:lpstr>Montserrat Medium</vt:lpstr>
      <vt:lpstr>Open Sans</vt:lpstr>
      <vt:lpstr>B&amp;D-Powerpoint Template_16x9</vt:lpstr>
      <vt:lpstr>비둘기 대장</vt:lpstr>
      <vt:lpstr>PowerPoint 프레젠테이션</vt:lpstr>
      <vt:lpstr>PowerPoint 프레젠테이션</vt:lpstr>
      <vt:lpstr>PowerPoint 프레젠테이션</vt:lpstr>
      <vt:lpstr>PowerPoint 프레젠테이션</vt:lpstr>
      <vt:lpstr>Role.</vt:lpstr>
      <vt:lpstr>Schedule.</vt:lpstr>
      <vt:lpstr>Features.</vt:lpstr>
      <vt:lpstr>PowerPoint 프레젠테이션</vt:lpstr>
      <vt:lpstr>PowerPoint 프레젠테이션</vt:lpstr>
      <vt:lpstr>Missons.</vt:lpstr>
      <vt:lpstr>PowerPoint 프레젠테이션</vt:lpstr>
      <vt:lpstr>PowerPoint 프레젠테이션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소 문주</cp:lastModifiedBy>
  <cp:revision>278</cp:revision>
  <cp:lastPrinted>2017-03-09T03:48:56Z</cp:lastPrinted>
  <dcterms:created xsi:type="dcterms:W3CDTF">2016-11-10T06:07:03Z</dcterms:created>
  <dcterms:modified xsi:type="dcterms:W3CDTF">2021-06-10T11:37:22Z</dcterms:modified>
</cp:coreProperties>
</file>